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590" r:id="rId5"/>
    <p:sldId id="303" r:id="rId6"/>
    <p:sldId id="592" r:id="rId7"/>
    <p:sldId id="543" r:id="rId8"/>
    <p:sldId id="564" r:id="rId9"/>
    <p:sldId id="566" r:id="rId10"/>
    <p:sldId id="593" r:id="rId11"/>
    <p:sldId id="594" r:id="rId12"/>
    <p:sldId id="568" r:id="rId13"/>
    <p:sldId id="569" r:id="rId14"/>
    <p:sldId id="570" r:id="rId15"/>
    <p:sldId id="595" r:id="rId16"/>
    <p:sldId id="596" r:id="rId17"/>
    <p:sldId id="572" r:id="rId18"/>
    <p:sldId id="573" r:id="rId19"/>
    <p:sldId id="574" r:id="rId20"/>
    <p:sldId id="579" r:id="rId21"/>
    <p:sldId id="576" r:id="rId22"/>
    <p:sldId id="577" r:id="rId23"/>
    <p:sldId id="580" r:id="rId24"/>
    <p:sldId id="581" r:id="rId25"/>
    <p:sldId id="597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5D5"/>
    <a:srgbClr val="FDE0D3"/>
    <a:srgbClr val="F7F7F7"/>
    <a:srgbClr val="FF858E"/>
    <a:srgbClr val="FF979E"/>
    <a:srgbClr val="DFEEDB"/>
    <a:srgbClr val="D6E6F6"/>
    <a:srgbClr val="FF6F79"/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2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 sz="1600"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ADFB296B-4E74-84F8-D43F-4C893F7936C3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25962BCF-4EF1-56D4-82EA-2D851DC8C14E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EE92CD13-824D-A0AB-4FD1-F659A120E286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01C95835-D4AA-A3C0-D192-460C37BC4A14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audio" Target="../media/media2.wav"/><Relationship Id="rId7" Type="http://schemas.openxmlformats.org/officeDocument/2006/relationships/image" Target="../media/image10.png"/><Relationship Id="rId2" Type="http://schemas.microsoft.com/office/2007/relationships/media" Target="../media/media2.wav"/><Relationship Id="rId1" Type="http://schemas.openxmlformats.org/officeDocument/2006/relationships/tags" Target="../tags/tag1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hyperlink" Target="https://colab.research.google.com/github/huggingface/notebooks/blob/main/examples/question_answering.ipynb#scrollTo=i3j8APAoIrI3" TargetMode="External"/><Relationship Id="rId4" Type="http://schemas.openxmlformats.org/officeDocument/2006/relationships/hyperlink" Target="https://colab.research.google.com/github/deepset-ai/haystack%20tutorials/blob/main/tutorials/09_DPR_training.ipynb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6F62-2995-10D2-35EC-14EAB2F7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Download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1E78-76DA-0B30-83D1-422122DB13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0" y="1061823"/>
            <a:ext cx="10861563" cy="53557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 the original DPR training data: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Note:</a:t>
            </a:r>
            <a:r>
              <a:rPr lang="en-US" dirty="0"/>
              <a:t> that Google's Natural Questions dataset data is probably only useful if you are trying to train from scratch.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2934B-8264-C98C-798A-B57C41B547D4}"/>
              </a:ext>
            </a:extLst>
          </p:cNvPr>
          <p:cNvSpPr txBox="1"/>
          <p:nvPr/>
        </p:nvSpPr>
        <p:spPr>
          <a:xfrm>
            <a:off x="1062962" y="2005432"/>
            <a:ext cx="10077059" cy="1600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"data/tutorial9“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s3_url_train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"https://dl.fbaipublicfiles.com/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/data/retriever/biencoder-nq-train.json.gz"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s3_url_dev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"https://dl.fbaipublicfiles.com/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/data/retriever/biencoder-nq-dev.json.gz"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fetch_archive_from_http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(s3_url_train,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output_dir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"/train"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fetch_archive_from_http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(s3_url_dev,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output_dir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"/dev"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0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"/>
    </mc:Choice>
    <mc:Fallback xmlns="">
      <p:transition spd="slow" advTm="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2A2-747F-425E-7E3A-018319D6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Initialize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F867-69EC-E6DB-C688-C06E81D779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048708" cy="5355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Using BERT base:</a:t>
            </a:r>
          </a:p>
          <a:p>
            <a:pPr lvl="1"/>
            <a:r>
              <a:rPr lang="en-US" dirty="0"/>
              <a:t>The model is trained using </a:t>
            </a:r>
            <a:r>
              <a:rPr lang="en-US" dirty="0">
                <a:solidFill>
                  <a:srgbClr val="C00000"/>
                </a:solidFill>
              </a:rPr>
              <a:t>Google's Natural Questions </a:t>
            </a:r>
            <a:r>
              <a:rPr lang="en-US" dirty="0"/>
              <a:t>dataset in a format specialized for DPR.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For domain-specific dataset:</a:t>
            </a:r>
          </a:p>
          <a:p>
            <a:pPr lvl="1"/>
            <a:r>
              <a:rPr lang="en-US" dirty="0"/>
              <a:t>Initialize both query and passage models using the original pre-trained model from Facebook.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DFC0-65D1-9B0D-06D9-E66A5B9EC52D}"/>
              </a:ext>
            </a:extLst>
          </p:cNvPr>
          <p:cNvSpPr txBox="1"/>
          <p:nvPr/>
        </p:nvSpPr>
        <p:spPr>
          <a:xfrm>
            <a:off x="892676" y="4590717"/>
            <a:ext cx="6674451" cy="18158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"PATH_TO_YOUR_DATA_DIR"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"TRAIN_FILENAME"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"DEV_FILENAME"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facebook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question_encoder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-single-nq-base"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facebook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ctx_encoder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-single-nq-base"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"../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saved_models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E19EA-C09C-FC63-703F-DBFE84BCF309}"/>
              </a:ext>
            </a:extLst>
          </p:cNvPr>
          <p:cNvSpPr txBox="1"/>
          <p:nvPr/>
        </p:nvSpPr>
        <p:spPr>
          <a:xfrm>
            <a:off x="892676" y="1985837"/>
            <a:ext cx="5330841" cy="1600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biencoder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-nq-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train.json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"dev/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biencoder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-nq-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dev.json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bert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-base-uncased"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bert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-base-uncased"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"../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saved_models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72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"/>
    </mc:Choice>
    <mc:Fallback xmlns="">
      <p:transition spd="slow" advTm="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2A2-747F-425E-7E3A-018319D6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Initialize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F867-69EC-E6DB-C688-C06E81D779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048708" cy="5355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Using BERT base:</a:t>
            </a:r>
          </a:p>
          <a:p>
            <a:pPr lvl="1"/>
            <a:r>
              <a:rPr lang="en-US" dirty="0"/>
              <a:t>The model is trained using </a:t>
            </a:r>
            <a:r>
              <a:rPr lang="en-US" dirty="0">
                <a:solidFill>
                  <a:srgbClr val="C00000"/>
                </a:solidFill>
              </a:rPr>
              <a:t>Google's Natural Questions </a:t>
            </a:r>
            <a:r>
              <a:rPr lang="en-US" dirty="0"/>
              <a:t>dataset in a format specialized for DPR.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For domain-specific dataset:</a:t>
            </a:r>
          </a:p>
          <a:p>
            <a:pPr lvl="1"/>
            <a:r>
              <a:rPr lang="en-US" dirty="0"/>
              <a:t>Initialize both query and passage models using the original pre-trained model from Facebook.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6DFC0-65D1-9B0D-06D9-E66A5B9EC52D}"/>
              </a:ext>
            </a:extLst>
          </p:cNvPr>
          <p:cNvSpPr txBox="1"/>
          <p:nvPr/>
        </p:nvSpPr>
        <p:spPr>
          <a:xfrm>
            <a:off x="892676" y="4590717"/>
            <a:ext cx="6674451" cy="18158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"PATH_TO_YOUR_DATA_DIR"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"TRAIN_FILENAME"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"DEV_FILENAME"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facebook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question_encoder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-single-nq-base"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facebook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ctx_encoder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-single-nq-base"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"../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saved_models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E19EA-C09C-FC63-703F-DBFE84BCF309}"/>
              </a:ext>
            </a:extLst>
          </p:cNvPr>
          <p:cNvSpPr txBox="1"/>
          <p:nvPr/>
        </p:nvSpPr>
        <p:spPr>
          <a:xfrm>
            <a:off x="892676" y="1985837"/>
            <a:ext cx="5330841" cy="1600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biencoder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-nq-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train.json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"dev/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biencoder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-nq-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dev.json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bert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-base-uncased"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bert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-base-uncased"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"../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saved_models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dpr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9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"/>
    </mc:Choice>
    <mc:Fallback xmlns="">
      <p:transition spd="slow" advTm="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2A2-747F-425E-7E3A-018319D6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Initialize DPR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F867-69EC-E6DB-C688-C06E81D779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048708" cy="53557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7D0A3-DE7F-4E1C-17D2-4CCD33B78965}"/>
              </a:ext>
            </a:extLst>
          </p:cNvPr>
          <p:cNvSpPr txBox="1"/>
          <p:nvPr/>
        </p:nvSpPr>
        <p:spPr>
          <a:xfrm>
            <a:off x="884730" y="1398771"/>
            <a:ext cx="6514446" cy="2246769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haystack.nodes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DensePassageRetriever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haystack.document_stores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InMemoryDocumentStore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retriever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DensePassageRetriever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document_store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InMemoryDocumentStore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query_embedding_model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query_model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passage_embedding_model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passage_model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max_seq_len_query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max_seq_len_passage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4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"/>
    </mc:Choice>
    <mc:Fallback xmlns="">
      <p:transition spd="slow" advTm="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2B6-5164-95D8-D73E-C5805DE5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Start model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CCFC-854D-DA96-2FDC-00C13A553E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</a:t>
            </a:r>
            <a:r>
              <a:rPr lang="en-US" dirty="0" err="1"/>
              <a:t>embed_title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True</a:t>
            </a:r>
            <a:r>
              <a:rPr lang="en-US" dirty="0"/>
              <a:t>, the document title is prepended to the input text sequence with a (SEP) token between it and the document text.</a:t>
            </a:r>
          </a:p>
          <a:p>
            <a:pPr marL="0" indent="0">
              <a:buNone/>
            </a:pPr>
            <a:endParaRPr lang="en-US" sz="2400" dirty="0">
              <a:solidFill>
                <a:srgbClr val="F0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5. Load retrieval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AB7BC-AE28-CA8F-1ADB-A882904B73B0}"/>
              </a:ext>
            </a:extLst>
          </p:cNvPr>
          <p:cNvSpPr txBox="1"/>
          <p:nvPr/>
        </p:nvSpPr>
        <p:spPr>
          <a:xfrm>
            <a:off x="902566" y="1185223"/>
            <a:ext cx="5656854" cy="3108543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retriever.train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test_filename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dev_filename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n_epochs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grad_acc_steps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evaluate_every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embed_title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num_positives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num_hard_negatives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9663C-7004-300E-F4E4-E28EEF214F56}"/>
              </a:ext>
            </a:extLst>
          </p:cNvPr>
          <p:cNvSpPr txBox="1"/>
          <p:nvPr/>
        </p:nvSpPr>
        <p:spPr>
          <a:xfrm>
            <a:off x="902566" y="6233050"/>
            <a:ext cx="9729060" cy="307777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reloaded_retriever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DensePassageRetriever.load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load_dir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save_dir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document_store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59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"/>
    </mc:Choice>
    <mc:Fallback xmlns="">
      <p:transition spd="slow" advTm="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7CD2-1940-988F-26E8-BBDDCFF9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35A4-EFE9-7EA5-66D5-3A46C2106A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787451" cy="5355727"/>
          </a:xfrm>
        </p:spPr>
        <p:txBody>
          <a:bodyPr/>
          <a:lstStyle/>
          <a:p>
            <a:r>
              <a:rPr lang="en-US" dirty="0"/>
              <a:t>The reader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understands the retrieved passages and extracts the most accurate answer to the given question.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Fine-tune the transformer model to a QA task: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Load a dataset for these kinds of tasks.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the Trainer API to fine-tune a model on it.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074F0-BE3E-C6B2-68C7-ADD240B219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380" y="1751521"/>
            <a:ext cx="3914512" cy="210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E9BD7-5010-9AB7-82ED-470BC5A37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0738" y="4055977"/>
            <a:ext cx="4052142" cy="2632161"/>
          </a:xfrm>
          <a:prstGeom prst="rect">
            <a:avLst/>
          </a:prstGeom>
          <a:noFill/>
        </p:spPr>
      </p:pic>
      <p:pic>
        <p:nvPicPr>
          <p:cNvPr id="6" name="4- fine tune QA_part2">
            <a:hlinkClick r:id="" action="ppaction://media"/>
            <a:extLst>
              <a:ext uri="{FF2B5EF4-FFF2-40B4-BE49-F238E27FC236}">
                <a16:creationId xmlns:a16="http://schemas.microsoft.com/office/drawing/2014/main" id="{FACB8920-BC8E-7F88-635C-597CCB1695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1338" y="278759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3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2"/>
    </mc:Choice>
    <mc:Fallback xmlns="">
      <p:transition spd="slow" advTm="31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E180D4A7-C9FB-4DFB-919C-405C955672EB}">
      <p14:showEvtLst xmlns:p14="http://schemas.microsoft.com/office/powerpoint/2010/main">
        <p14:playEvt time="8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5309-3B79-F6E4-8F18-47C6D08F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2D66-590D-AFCA-974E-7365E9E000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712806" cy="5355727"/>
          </a:xfrm>
        </p:spPr>
        <p:txBody>
          <a:bodyPr/>
          <a:lstStyle/>
          <a:p>
            <a:r>
              <a:rPr lang="en-US" dirty="0"/>
              <a:t>Using the SQUAD dataset.</a:t>
            </a:r>
          </a:p>
          <a:p>
            <a:r>
              <a:rPr lang="en-US" dirty="0">
                <a:solidFill>
                  <a:srgbClr val="00B050"/>
                </a:solidFill>
              </a:rPr>
              <a:t>Note: </a:t>
            </a:r>
            <a:r>
              <a:rPr lang="en-US" dirty="0"/>
              <a:t>The same codes should work with any QA dataset provided by the hugging face Datasets library.</a:t>
            </a:r>
            <a:endParaRPr lang="en-US" i="1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Note:</a:t>
            </a:r>
            <a:r>
              <a:rPr lang="en-US" dirty="0"/>
              <a:t> If you're using your dataset defined from a JSON or CSV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it might need some adjustments in the names of the columns used.</a:t>
            </a:r>
          </a:p>
          <a:p>
            <a:r>
              <a:rPr lang="en-US" dirty="0"/>
              <a:t>Any QA dataset should have 3 main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question, the context, and the answer.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7E239-3F3D-0FB7-DC7D-34C4176581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2889" r="12443" b="2966"/>
          <a:stretch/>
        </p:blipFill>
        <p:spPr bwMode="auto">
          <a:xfrm>
            <a:off x="7891213" y="3429000"/>
            <a:ext cx="3248808" cy="3274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9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67"/>
    </mc:Choice>
    <mc:Fallback xmlns="">
      <p:transition spd="slow" advTm="25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1E5B-9603-2308-ED6D-930C2E5E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1679-1732-9E47-F97B-5AA1BF81C4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the transformers and datasets libraries: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hugging face account with read access token: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Bert base uncased pretrained model as checkpoint: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EDD28-5B4D-1BBF-D736-557B2A3BC5DF}"/>
              </a:ext>
            </a:extLst>
          </p:cNvPr>
          <p:cNvSpPr txBox="1"/>
          <p:nvPr/>
        </p:nvSpPr>
        <p:spPr>
          <a:xfrm>
            <a:off x="1137389" y="1695966"/>
            <a:ext cx="3957126" cy="307777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pip install datasets 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6CFB8-569B-0314-5BF2-9F6BA996A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89" y="2517762"/>
            <a:ext cx="4737818" cy="2985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D1AEC-DA7F-B8EE-D5A0-989C9AEB36A5}"/>
              </a:ext>
            </a:extLst>
          </p:cNvPr>
          <p:cNvSpPr txBox="1"/>
          <p:nvPr/>
        </p:nvSpPr>
        <p:spPr>
          <a:xfrm>
            <a:off x="1137389" y="6229185"/>
            <a:ext cx="4975549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model_checkpoint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bert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-base-uncased"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16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8"/>
    </mc:Choice>
    <mc:Fallback xmlns="">
      <p:transition spd="slow" advTm="2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E633-677C-DF9D-EAD4-4B05951A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B1C-8D81-7D70-B8C7-C1A88CFF4A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928" y="1063925"/>
            <a:ext cx="10946071" cy="5355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Download the data using the hugging face Datasets library: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training, validation and test sets all have a column for the context, the question and the answers.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access an actual element: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F701B-4536-CDED-5D08-E3749419B4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/>
          <a:stretch/>
        </p:blipFill>
        <p:spPr>
          <a:xfrm>
            <a:off x="1193108" y="2144055"/>
            <a:ext cx="5528813" cy="1597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1EAC5A-977C-ECED-7597-84780E4DB478}"/>
              </a:ext>
            </a:extLst>
          </p:cNvPr>
          <p:cNvSpPr txBox="1"/>
          <p:nvPr/>
        </p:nvSpPr>
        <p:spPr>
          <a:xfrm>
            <a:off x="1193108" y="1410341"/>
            <a:ext cx="5528813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datasets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load_dataset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datasets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load_dataset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"squad_v2"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D857-8188-2CD6-D33C-7DC00EBC6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37"/>
          <a:stretch/>
        </p:blipFill>
        <p:spPr>
          <a:xfrm>
            <a:off x="1193108" y="4946053"/>
            <a:ext cx="7927632" cy="1360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BE019A-0BAD-6F26-B32F-3DE7AA0E0C69}"/>
              </a:ext>
            </a:extLst>
          </p:cNvPr>
          <p:cNvSpPr txBox="1"/>
          <p:nvPr/>
        </p:nvSpPr>
        <p:spPr>
          <a:xfrm>
            <a:off x="1193108" y="4638276"/>
            <a:ext cx="7927632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89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07"/>
    </mc:Choice>
    <mc:Fallback xmlns="">
      <p:transition spd="slow" advTm="3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1111-E486-2E76-20FF-8820E5C9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E2C8-CEFE-82F6-74D9-37C9515031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>
            <a:normAutofit/>
          </a:bodyPr>
          <a:lstStyle/>
          <a:p>
            <a:r>
              <a:rPr lang="en-US" dirty="0"/>
              <a:t>Transformers Tokenizer: tokenize the inputs including converting the tokens to their corresponding IDs.</a:t>
            </a:r>
          </a:p>
          <a:p>
            <a:r>
              <a:rPr lang="en-US" dirty="0"/>
              <a:t>5. Instantiate our tokenizer:</a:t>
            </a:r>
          </a:p>
          <a:p>
            <a:pPr lvl="1"/>
            <a:r>
              <a:rPr lang="en-US" dirty="0"/>
              <a:t>Download the vocabulary used when pretraining this specific checkpoint. </a:t>
            </a:r>
          </a:p>
          <a:p>
            <a:pPr lvl="1"/>
            <a:r>
              <a:rPr lang="en-US" dirty="0"/>
              <a:t>That vocabulary will be cached.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Test Tokenizer: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184D9-69EF-206B-1B7E-9F20C346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74" y="2845558"/>
            <a:ext cx="5936676" cy="1810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8971C-08D5-748E-559C-2548F5B31F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8"/>
          <a:stretch/>
        </p:blipFill>
        <p:spPr>
          <a:xfrm>
            <a:off x="1028274" y="5756988"/>
            <a:ext cx="6899292" cy="625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752D7-741E-71F7-B005-3BDC025DBA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02"/>
          <a:stretch/>
        </p:blipFill>
        <p:spPr>
          <a:xfrm>
            <a:off x="1028274" y="5318993"/>
            <a:ext cx="6899292" cy="4379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5688FC-1795-85D1-A87C-01B29F67D5E2}"/>
              </a:ext>
            </a:extLst>
          </p:cNvPr>
          <p:cNvSpPr/>
          <p:nvPr/>
        </p:nvSpPr>
        <p:spPr>
          <a:xfrm>
            <a:off x="2808515" y="5999584"/>
            <a:ext cx="4655976" cy="19539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1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6"/>
    </mc:Choice>
    <mc:Fallback xmlns="">
      <p:transition spd="slow" advTm="4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400" dirty="0"/>
              <a:t>Fine-tuning a Question-Answering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"/>
    </mc:Choice>
    <mc:Fallback xmlns="">
      <p:transition spd="slow" advTm="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822-703C-6558-21AB-52A3C3D4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training data (Long documents)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3F0-05BD-E690-645F-53C219BAEB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Truncate when they are longer than the model maximum sentence length.</a:t>
            </a:r>
          </a:p>
          <a:p>
            <a:pPr lvl="1"/>
            <a:r>
              <a:rPr lang="en-US" dirty="0"/>
              <a:t>Removing part of the context might result in losing the answer we are looking for.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a </a:t>
            </a:r>
            <a:r>
              <a:rPr lang="en-US" dirty="0">
                <a:solidFill>
                  <a:srgbClr val="00B050"/>
                </a:solidFill>
              </a:rPr>
              <a:t>sliding window </a:t>
            </a:r>
            <a:r>
              <a:rPr lang="en-US" dirty="0"/>
              <a:t>across the inputs, where each window contains a passage of tokens that fit in the model’s context.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72BF83B-4E89-865D-4A50-07A7C35B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43" y="3627719"/>
            <a:ext cx="5526573" cy="2633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3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8"/>
    </mc:Choice>
    <mc:Fallback xmlns="">
      <p:transition spd="slow" advTm="2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98E-CEA8-2C3D-C295-0C5C20C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Preprocessing the training data: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1463-D2CC-EE78-698B-623FA32B6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843434" cy="5355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Initialize tokenizer: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>
                <a:solidFill>
                  <a:srgbClr val="00B050"/>
                </a:solidFill>
              </a:rPr>
              <a:t>Note:</a:t>
            </a:r>
            <a:r>
              <a:rPr lang="en-US" dirty="0"/>
              <a:t> we truncate only the context.</a:t>
            </a:r>
          </a:p>
          <a:p>
            <a:r>
              <a:rPr lang="en-US" dirty="0"/>
              <a:t>The tokenizer can automatically return us a list of features capped by a certain maximum length, with the overlap.</a:t>
            </a:r>
          </a:p>
          <a:p>
            <a:r>
              <a:rPr lang="en-US" dirty="0"/>
              <a:t>The answer features:</a:t>
            </a:r>
          </a:p>
          <a:p>
            <a:pPr lvl="1"/>
            <a:r>
              <a:rPr lang="en-US" dirty="0"/>
              <a:t>The models we will use require the start and end positions of these answers in the tokens.</a:t>
            </a:r>
          </a:p>
          <a:p>
            <a:pPr lvl="1"/>
            <a:r>
              <a:rPr lang="en-US" dirty="0"/>
              <a:t>so we will also need to map parts of the original context to some tokens.</a:t>
            </a:r>
          </a:p>
          <a:p>
            <a:pPr lvl="1"/>
            <a:r>
              <a:rPr lang="en-US" dirty="0"/>
              <a:t>The tokenizer are using can help us with that by returning an </a:t>
            </a:r>
            <a:r>
              <a:rPr lang="en-US" dirty="0" err="1">
                <a:solidFill>
                  <a:srgbClr val="00B050"/>
                </a:solidFill>
              </a:rPr>
              <a:t>offset_mapping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56CDB-69AF-110E-C383-AD76FC5E73D1}"/>
              </a:ext>
            </a:extLst>
          </p:cNvPr>
          <p:cNvSpPr txBox="1"/>
          <p:nvPr/>
        </p:nvSpPr>
        <p:spPr>
          <a:xfrm>
            <a:off x="957943" y="1733628"/>
            <a:ext cx="4014886" cy="18158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tokenized_example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tokenizer(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example[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"question"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example[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"context"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truncation=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only_second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return_overflowing_tokens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stride=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doc_stride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4F397-7F2D-9139-B53F-50982EDA5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/>
          <a:stretch/>
        </p:blipFill>
        <p:spPr>
          <a:xfrm>
            <a:off x="7405361" y="1890381"/>
            <a:ext cx="3734660" cy="1815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12DB4D-F4AE-8C06-BDF0-9CDBF2191576}"/>
              </a:ext>
            </a:extLst>
          </p:cNvPr>
          <p:cNvSpPr/>
          <p:nvPr/>
        </p:nvSpPr>
        <p:spPr>
          <a:xfrm>
            <a:off x="7525962" y="1965793"/>
            <a:ext cx="475862" cy="1772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3DAA-695F-ED5F-2A1A-F9BB00AFC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6"/>
          <a:stretch/>
        </p:blipFill>
        <p:spPr>
          <a:xfrm>
            <a:off x="7405361" y="1519414"/>
            <a:ext cx="3734660" cy="370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90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1"/>
    </mc:Choice>
    <mc:Fallback xmlns="">
      <p:transition spd="slow" advTm="6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98E-CEA8-2C3D-C295-0C5C20C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Preprocessing the training data: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1463-D2CC-EE78-698B-623FA32B6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843434" cy="5355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Initialize tokenizer: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>
                <a:solidFill>
                  <a:srgbClr val="00B050"/>
                </a:solidFill>
              </a:rPr>
              <a:t>Note:</a:t>
            </a:r>
            <a:r>
              <a:rPr lang="en-US" dirty="0"/>
              <a:t> we truncate only the context.</a:t>
            </a:r>
          </a:p>
          <a:p>
            <a:r>
              <a:rPr lang="en-US" dirty="0"/>
              <a:t>The tokenizer can automatically return us a list of features capped by a certain maximum length, with the overlap.</a:t>
            </a:r>
          </a:p>
          <a:p>
            <a:r>
              <a:rPr lang="en-US" dirty="0"/>
              <a:t>The answer features:</a:t>
            </a:r>
          </a:p>
          <a:p>
            <a:pPr lvl="1"/>
            <a:r>
              <a:rPr lang="en-US" dirty="0"/>
              <a:t>The models we will use require the start and end positions of these answers in the tokens.</a:t>
            </a:r>
          </a:p>
          <a:p>
            <a:pPr lvl="1"/>
            <a:r>
              <a:rPr lang="en-US" dirty="0"/>
              <a:t>so we will also need to map parts of the original context to some tokens.</a:t>
            </a:r>
          </a:p>
          <a:p>
            <a:pPr lvl="1"/>
            <a:r>
              <a:rPr lang="en-US" dirty="0"/>
              <a:t>The tokenizer are using can help us with that by returning an </a:t>
            </a:r>
            <a:r>
              <a:rPr lang="en-US" dirty="0" err="1">
                <a:solidFill>
                  <a:srgbClr val="00B050"/>
                </a:solidFill>
              </a:rPr>
              <a:t>offset_mapping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56CDB-69AF-110E-C383-AD76FC5E73D1}"/>
              </a:ext>
            </a:extLst>
          </p:cNvPr>
          <p:cNvSpPr txBox="1"/>
          <p:nvPr/>
        </p:nvSpPr>
        <p:spPr>
          <a:xfrm>
            <a:off x="957943" y="1733628"/>
            <a:ext cx="4014886" cy="18158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tokenized_example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tokenizer(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example[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"question"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example[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"context"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truncation=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only_second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return_overflowing_tokens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stride=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doc_stride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4F397-7F2D-9139-B53F-50982EDA5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/>
          <a:stretch/>
        </p:blipFill>
        <p:spPr>
          <a:xfrm>
            <a:off x="7405361" y="1890381"/>
            <a:ext cx="3734660" cy="1815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12DB4D-F4AE-8C06-BDF0-9CDBF2191576}"/>
              </a:ext>
            </a:extLst>
          </p:cNvPr>
          <p:cNvSpPr/>
          <p:nvPr/>
        </p:nvSpPr>
        <p:spPr>
          <a:xfrm>
            <a:off x="7535293" y="2143076"/>
            <a:ext cx="475862" cy="1772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3DAA-695F-ED5F-2A1A-F9BB00AFC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36"/>
          <a:stretch/>
        </p:blipFill>
        <p:spPr>
          <a:xfrm>
            <a:off x="7405361" y="1519414"/>
            <a:ext cx="3734660" cy="370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69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6"/>
    </mc:Choice>
    <mc:Fallback xmlns="">
      <p:transition spd="slow" advTm="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0E65-D841-C6C5-04D9-63B074F7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Preprocessing the training data: Tokenization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7C43-44FC-4094-7809-50A62223FE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787451" cy="5355727"/>
          </a:xfrm>
        </p:spPr>
        <p:txBody>
          <a:bodyPr/>
          <a:lstStyle/>
          <a:p>
            <a:r>
              <a:rPr lang="en-US" dirty="0"/>
              <a:t>To account for the special case where the model expects padding on the left: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Putting everything together in one function we will apply to our training set. </a:t>
            </a:r>
          </a:p>
          <a:p>
            <a:pPr lvl="1"/>
            <a:r>
              <a:rPr lang="en-US" dirty="0"/>
              <a:t>you will find the function in the attached notebook with the name of </a:t>
            </a:r>
            <a:r>
              <a:rPr lang="en-US" dirty="0" err="1">
                <a:solidFill>
                  <a:srgbClr val="00B0F0"/>
                </a:solidFill>
              </a:rPr>
              <a:t>prepare_training_features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2E3D9-690A-A8F4-E37D-DD5C212A5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61" y="1823509"/>
            <a:ext cx="3734661" cy="4462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61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2"/>
    </mc:Choice>
    <mc:Fallback xmlns="">
      <p:transition spd="slow" advTm="17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FE4E-2776-9BA3-9958-95023D82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Preprocessing the training data: Tokenization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D7DA-16C3-91AB-977E-0F5428E7C1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332411"/>
            <a:ext cx="10231346" cy="5355727"/>
          </a:xfrm>
        </p:spPr>
        <p:txBody>
          <a:bodyPr>
            <a:normAutofit/>
          </a:bodyPr>
          <a:lstStyle/>
          <a:p>
            <a:r>
              <a:rPr lang="en-US" dirty="0"/>
              <a:t>Apply </a:t>
            </a:r>
            <a:r>
              <a:rPr lang="en-US" dirty="0" err="1">
                <a:solidFill>
                  <a:srgbClr val="00B0F0"/>
                </a:solidFill>
              </a:rPr>
              <a:t>prepare_train_features</a:t>
            </a:r>
            <a:r>
              <a:rPr lang="en-US" dirty="0"/>
              <a:t> function on pairs of sentences in our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Encode the texts by batches together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leverage the full benefit of the fast tokenizer we loaded earlier, which will use multi-threading to treat the texts in a batch concurrently.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37C33-0F51-FBC7-2BBF-EA8A6F8CA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" y="1861455"/>
            <a:ext cx="9983795" cy="965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C2173-3D6C-1665-4AD7-7B1CB2BC9B08}"/>
              </a:ext>
            </a:extLst>
          </p:cNvPr>
          <p:cNvSpPr/>
          <p:nvPr/>
        </p:nvSpPr>
        <p:spPr>
          <a:xfrm>
            <a:off x="7167678" y="2039280"/>
            <a:ext cx="3506542" cy="20939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AE374F-EA93-A950-6A9F-652ED2EA2EF4}"/>
              </a:ext>
            </a:extLst>
          </p:cNvPr>
          <p:cNvSpPr/>
          <p:nvPr/>
        </p:nvSpPr>
        <p:spPr>
          <a:xfrm>
            <a:off x="6172412" y="2039280"/>
            <a:ext cx="995266" cy="209398"/>
          </a:xfrm>
          <a:prstGeom prst="rect">
            <a:avLst/>
          </a:prstGeom>
          <a:solidFill>
            <a:srgbClr val="F7F7F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FEDB5F-D89E-BF45-A020-5AAB5250935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7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99F42-6B33-D37A-8927-24F0AA0F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C742-B8D6-3BDB-E400-9FCAF104C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834104" cy="5355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Download the pre-trained model and fine-tune it: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Warning throwing away some weights, the vocabulary transform, and vocabulary layer norm layers.</a:t>
            </a:r>
          </a:p>
          <a:p>
            <a:r>
              <a:rPr lang="en-US" dirty="0"/>
              <a:t>Randomly initializing some others, the pre-classifier and classifier layers.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we are removing the head used to pre-train the model on a masked language modeling objective and replacing it with a new head.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the library warns us we should fine-tune this model before using it for inference.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35507-211E-B9BA-46CD-2CC71424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7"/>
          <a:stretch/>
        </p:blipFill>
        <p:spPr>
          <a:xfrm>
            <a:off x="949578" y="2509934"/>
            <a:ext cx="9865286" cy="124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5130D-DE15-81A1-2983-EEF04BC36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73"/>
          <a:stretch/>
        </p:blipFill>
        <p:spPr>
          <a:xfrm>
            <a:off x="949578" y="1903446"/>
            <a:ext cx="9865286" cy="6064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164042F-7842-E3A1-C7C1-525DC53A234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8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8797-7752-5F1E-A1B9-40BF7F08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760D-0F5A-92D5-2B35-06C230A34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6" y="1332411"/>
            <a:ext cx="10992725" cy="5355727"/>
          </a:xfrm>
        </p:spPr>
        <p:txBody>
          <a:bodyPr/>
          <a:lstStyle/>
          <a:p>
            <a:r>
              <a:rPr lang="en-US" dirty="0"/>
              <a:t>Initiate training Arguments: a class that contains all the attributes to customize the training.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if you want to  save your model locally</a:t>
            </a:r>
            <a:r>
              <a:rPr lang="ar-EG" dirty="0"/>
              <a:t> </a:t>
            </a:r>
            <a:r>
              <a:rPr lang="en-US" dirty="0"/>
              <a:t>or push your model under an organization and not your namespace:</a:t>
            </a:r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/>
              <a:t>use the </a:t>
            </a:r>
            <a:r>
              <a:rPr lang="en-US" sz="1400" dirty="0" err="1">
                <a:solidFill>
                  <a:srgbClr val="00B050"/>
                </a:solidFill>
              </a:rPr>
              <a:t>hub_model_id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argument to set the repo name.</a:t>
            </a:r>
          </a:p>
          <a:p>
            <a:pPr marL="0" indent="0">
              <a:buNone/>
            </a:pPr>
            <a:r>
              <a:rPr lang="en-US" dirty="0"/>
              <a:t>2. Data collator that will batch our processed examples together: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D797A-DA82-2266-C92A-575F95EB7874}"/>
              </a:ext>
            </a:extLst>
          </p:cNvPr>
          <p:cNvSpPr txBox="1"/>
          <p:nvPr/>
        </p:nvSpPr>
        <p:spPr>
          <a:xfrm>
            <a:off x="1208461" y="1742559"/>
            <a:ext cx="4984879" cy="2462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model_checkpoint.split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"/"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)[-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args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TrainingArguments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-finetuned-squad"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evaluation_strategy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"epoch"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2e-5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per_device_train_batch_size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per_device_eval_batch_size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num_train_epochs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weight_decay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push_to_hub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2C372-958A-9ADE-7E29-52EB03833CF9}"/>
              </a:ext>
            </a:extLst>
          </p:cNvPr>
          <p:cNvSpPr txBox="1"/>
          <p:nvPr/>
        </p:nvSpPr>
        <p:spPr>
          <a:xfrm>
            <a:off x="1208461" y="5525589"/>
            <a:ext cx="6097554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transformers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default_data_collator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data_collator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default_data_collator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F73F96-ACA8-484A-A704-998E477D67E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1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622F-93BC-235B-9803-960E6D8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7149-6FCB-2C8F-8CA4-C51A8F8B6B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989045"/>
            <a:ext cx="10231346" cy="56990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Initialize the Trainer: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Finetune our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Save the trained model locally: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B31B4-7EB7-D52F-F54B-957C46923F59}"/>
              </a:ext>
            </a:extLst>
          </p:cNvPr>
          <p:cNvSpPr txBox="1"/>
          <p:nvPr/>
        </p:nvSpPr>
        <p:spPr>
          <a:xfrm>
            <a:off x="949069" y="1419341"/>
            <a:ext cx="4790491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trainer = Trainer(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model,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args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train_dataset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tokenized_datasets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"train"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eval_dataset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tokenized_datasets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"validation"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data_collator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data_collator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tokenizer=tokenizer,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7116C-A87C-C9CE-C3D2-F8015CBE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69" y="3649642"/>
            <a:ext cx="4894718" cy="1908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77768-CDD9-B719-6316-C82EE41B5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b="30676"/>
          <a:stretch/>
        </p:blipFill>
        <p:spPr>
          <a:xfrm>
            <a:off x="949068" y="6372807"/>
            <a:ext cx="4894717" cy="3991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CF49DA8-A4C1-3447-C4AF-27544AF8E44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8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7430-B92B-8EC4-22BA-A7B1DD30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F4E7-3D0C-35FF-19FB-ECB5748B5D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114022" cy="5355727"/>
          </a:xfrm>
        </p:spPr>
        <p:txBody>
          <a:bodyPr/>
          <a:lstStyle/>
          <a:p>
            <a:r>
              <a:rPr lang="en-US" dirty="0"/>
              <a:t>Evaluation of your new fine-tuned model</a:t>
            </a:r>
          </a:p>
          <a:p>
            <a:pPr lvl="1"/>
            <a:r>
              <a:rPr lang="en-US" dirty="0"/>
              <a:t>The code of evaluation in the </a:t>
            </a:r>
            <a:r>
              <a:rPr lang="en-US" dirty="0">
                <a:solidFill>
                  <a:srgbClr val="00B0F0"/>
                </a:solidFill>
              </a:rPr>
              <a:t>Reader QA notebook </a:t>
            </a:r>
            <a:r>
              <a:rPr lang="en-US" dirty="0"/>
              <a:t>you should go through it step by step.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7A43CA-0EFE-0112-83B4-DD2AE2A5063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1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3AE8-7C8E-A9AB-782C-D99CD0FD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26AF-F699-98A9-55A4-BAC11184AB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Haystack Dense Retriever Passages training </a:t>
            </a:r>
            <a:r>
              <a:rPr lang="en-US" dirty="0">
                <a:hlinkClick r:id="rId4"/>
              </a:rPr>
              <a:t>notebook</a:t>
            </a:r>
            <a:r>
              <a:rPr lang="en-US" dirty="0"/>
              <a:t>.</a:t>
            </a:r>
          </a:p>
          <a:p>
            <a:r>
              <a:rPr lang="en-US" dirty="0"/>
              <a:t>Hugging face question answering on Squad </a:t>
            </a:r>
            <a:r>
              <a:rPr lang="en-US" dirty="0">
                <a:hlinkClick r:id="rId5"/>
              </a:rPr>
              <a:t>notebook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4118DF-41D4-4C2E-2AE8-1CDCE243274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0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9C2B-71B6-2A87-2988-29C07DD9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81FEA-DDFB-C0A9-2F66-6ABFE95BC6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Explore the step-by-step process of fine-tuning:</a:t>
            </a:r>
          </a:p>
          <a:p>
            <a:pPr lvl="1"/>
            <a:r>
              <a:rPr lang="en-US" dirty="0"/>
              <a:t>Retriever model</a:t>
            </a:r>
          </a:p>
          <a:p>
            <a:pPr lvl="1"/>
            <a:r>
              <a:rPr lang="en-US" dirty="0"/>
              <a:t>Reader model.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7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"/>
    </mc:Choice>
    <mc:Fallback xmlns="">
      <p:transition spd="slow" advTm="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95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3640-E4D2-B531-8F10-BDA03BA4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QA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00A7-E23F-8F39-014D-EC0E07EFC1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656822" cy="5355727"/>
          </a:xfrm>
        </p:spPr>
        <p:txBody>
          <a:bodyPr/>
          <a:lstStyle/>
          <a:p>
            <a:r>
              <a:rPr lang="en-US" dirty="0"/>
              <a:t>The retriever: search through many documents or knowledge sources to identify relevant passages for a given question. </a:t>
            </a:r>
          </a:p>
          <a:p>
            <a:r>
              <a:rPr lang="en-US" dirty="0"/>
              <a:t>The reader: typically, a deep learning model, extracts the answer from the retrieved passages.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4027F-BB86-645E-868D-7ED6E8D4CB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3" y="3128710"/>
            <a:ext cx="6509272" cy="290041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53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"/>
    </mc:Choice>
    <mc:Fallback xmlns="">
      <p:transition spd="slow" advTm="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A7FC-1209-BE63-DB4F-05C0E225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4633-1038-5A8D-4BDB-B95AF85B6E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Fine-tuning: The process of adapting a pre-trained model to a specific domain or task by further training it on domain-specific data. </a:t>
            </a:r>
          </a:p>
          <a:p>
            <a:r>
              <a:rPr lang="en-US" dirty="0"/>
              <a:t>Fine-tuning benefits:</a:t>
            </a:r>
          </a:p>
          <a:p>
            <a:pPr lvl="1"/>
            <a:r>
              <a:rPr lang="en-US" dirty="0"/>
              <a:t>Helps the models understand the context and nuances of a particular domain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more accurate answers. </a:t>
            </a:r>
          </a:p>
          <a:p>
            <a:pPr lvl="1"/>
            <a:r>
              <a:rPr lang="en-US" dirty="0"/>
              <a:t>Allows the system to leverage domain-specific knowledge and improves its performance when dealing with </a:t>
            </a:r>
            <a:r>
              <a:rPr lang="en-US" dirty="0">
                <a:solidFill>
                  <a:srgbClr val="00B050"/>
                </a:solidFill>
              </a:rPr>
              <a:t>domain-specific queries.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C627-7ADF-14A9-89D7-79BAAF5B4B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23338"/>
          <a:stretch/>
        </p:blipFill>
        <p:spPr bwMode="auto">
          <a:xfrm>
            <a:off x="4285491" y="3745610"/>
            <a:ext cx="4014554" cy="2942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9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"/>
    </mc:Choice>
    <mc:Fallback xmlns="">
      <p:transition spd="slow" advTm="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E431-95CD-A528-C811-C694D1B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retriever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60A99-9482-5381-547B-99B036EEB5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936741" cy="5355727"/>
          </a:xfrm>
        </p:spPr>
        <p:txBody>
          <a:bodyPr/>
          <a:lstStyle/>
          <a:p>
            <a:r>
              <a:rPr lang="en-US" dirty="0"/>
              <a:t>The retriever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searches and retrieves relevant passages. </a:t>
            </a:r>
          </a:p>
          <a:p>
            <a:r>
              <a:rPr lang="en-US" dirty="0"/>
              <a:t>Fine-tune the retriever using the Haystack framework: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Prepare the dataset: </a:t>
            </a:r>
          </a:p>
          <a:p>
            <a:pPr marL="914400" lvl="2" indent="0">
              <a:buNone/>
            </a:pPr>
            <a:r>
              <a:rPr lang="en-US" sz="1400" dirty="0"/>
              <a:t>need a labeled DPR training dataset that matches your retrieval task (pairs of queries and relevant documents).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 a model:</a:t>
            </a:r>
          </a:p>
          <a:p>
            <a:pPr marL="914400" lvl="2" indent="0">
              <a:buNone/>
            </a:pPr>
            <a:r>
              <a:rPr lang="en-US" sz="1400" dirty="0"/>
              <a:t>The dataset needs to be in the same format as the original DPR training data.</a:t>
            </a:r>
            <a:endParaRPr lang="ar-EG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Positive_ctxs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are context passages which are relevant to the query.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48E12-22C6-E228-6BBC-0321D9ACA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3233057"/>
            <a:ext cx="8879789" cy="1338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C3A535-26C3-C325-1572-C5B01FA39B5F}"/>
              </a:ext>
            </a:extLst>
          </p:cNvPr>
          <p:cNvSpPr/>
          <p:nvPr/>
        </p:nvSpPr>
        <p:spPr>
          <a:xfrm>
            <a:off x="1629934" y="3902528"/>
            <a:ext cx="979714" cy="1656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"/>
    </mc:Choice>
    <mc:Fallback xmlns="">
      <p:transition spd="slow" advTm="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E431-95CD-A528-C811-C694D1B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retriever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60A99-9482-5381-547B-99B036EEB5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1114022" cy="5355727"/>
          </a:xfrm>
        </p:spPr>
        <p:txBody>
          <a:bodyPr/>
          <a:lstStyle/>
          <a:p>
            <a:r>
              <a:rPr lang="en-US" dirty="0"/>
              <a:t>The retriever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searches and retrieves relevant passages. </a:t>
            </a:r>
          </a:p>
          <a:p>
            <a:r>
              <a:rPr lang="en-US" dirty="0"/>
              <a:t>Fine-tune the retriever using the Haystack framework: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Prepare the dataset: </a:t>
            </a:r>
          </a:p>
          <a:p>
            <a:pPr marL="914400" lvl="2" indent="0">
              <a:buNone/>
            </a:pPr>
            <a:r>
              <a:rPr lang="en-US" sz="1400" dirty="0"/>
              <a:t>need a labeled DPR training dataset that matches your retrieval task (pairs of queries and relevant documents).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 a model:</a:t>
            </a:r>
          </a:p>
          <a:p>
            <a:pPr marL="914400" lvl="2" indent="0">
              <a:buNone/>
            </a:pPr>
            <a:r>
              <a:rPr lang="en-US" sz="1400" dirty="0"/>
              <a:t>The dataset needs to be in the same format as the original DPR training data.</a:t>
            </a:r>
            <a:endParaRPr lang="ar-EG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Positive_ctxs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context passages that are relevant to the query.</a:t>
            </a:r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negative_ctxs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not used in Haystack's DPR training so we recommend you set it to an empty list.</a:t>
            </a:r>
          </a:p>
          <a:p>
            <a:pPr lvl="2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3C5C2-DF9B-2EDC-9CB1-01C00A67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64" y="3177073"/>
            <a:ext cx="8879789" cy="1338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9E1F2D-36A5-6914-7C4E-DA02585AF354}"/>
              </a:ext>
            </a:extLst>
          </p:cNvPr>
          <p:cNvSpPr/>
          <p:nvPr/>
        </p:nvSpPr>
        <p:spPr>
          <a:xfrm>
            <a:off x="1735494" y="3995834"/>
            <a:ext cx="979714" cy="1656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04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"/>
    </mc:Choice>
    <mc:Fallback xmlns="">
      <p:transition spd="slow" advTm="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E431-95CD-A528-C811-C694D1B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retriever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60A99-9482-5381-547B-99B036EEB5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787452" cy="5355727"/>
          </a:xfrm>
        </p:spPr>
        <p:txBody>
          <a:bodyPr/>
          <a:lstStyle/>
          <a:p>
            <a:r>
              <a:rPr lang="en-US" dirty="0"/>
              <a:t>The retriever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searches and retrieves relevant passages. </a:t>
            </a:r>
          </a:p>
          <a:p>
            <a:r>
              <a:rPr lang="en-US" dirty="0"/>
              <a:t>Fine-tune the retriever using the Haystack framework: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Prepare the dataset: </a:t>
            </a:r>
          </a:p>
          <a:p>
            <a:pPr marL="914400" lvl="2" indent="0">
              <a:buNone/>
            </a:pPr>
            <a:r>
              <a:rPr lang="en-US" sz="1400" dirty="0"/>
              <a:t>need a labeled DPR training dataset that matches your retrieval task (pairs of queries and relevant documents).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 a model:</a:t>
            </a:r>
          </a:p>
          <a:p>
            <a:pPr marL="914400" lvl="2" indent="0">
              <a:buNone/>
            </a:pPr>
            <a:r>
              <a:rPr lang="en-US" sz="1400" dirty="0"/>
              <a:t>The dataset needs to be in the same format as the original DPR training data.</a:t>
            </a:r>
            <a:endParaRPr lang="ar-EG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Positive_ctxs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context passages that are relevant to the query.</a:t>
            </a:r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negative_ctxs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not used in Haystack's DPR training so we recommend you set it to an empty list.</a:t>
            </a:r>
          </a:p>
          <a:p>
            <a:pPr lvl="2"/>
            <a:r>
              <a:rPr lang="en-US" sz="1400" dirty="0" err="1">
                <a:solidFill>
                  <a:srgbClr val="00B050"/>
                </a:solidFill>
              </a:rPr>
              <a:t>hard_negative_ctxs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are passages that are not relevant to the query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which contain the answer text are filtered out.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715B0-2D22-1C8F-4EB8-A6AC106B1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26" y="3233055"/>
            <a:ext cx="8879789" cy="1338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271784-B89D-5226-A9EE-ADF7EC742833}"/>
              </a:ext>
            </a:extLst>
          </p:cNvPr>
          <p:cNvSpPr/>
          <p:nvPr/>
        </p:nvSpPr>
        <p:spPr>
          <a:xfrm>
            <a:off x="1763487" y="4201106"/>
            <a:ext cx="1296954" cy="184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5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"/>
    </mc:Choice>
    <mc:Fallback xmlns="">
      <p:transition spd="slow" advTm="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D5A6-60E3-417A-6FBF-BA2875BA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the retriever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180C-119B-58F6-2B19-758342509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787451" cy="5355727"/>
          </a:xfrm>
        </p:spPr>
        <p:txBody>
          <a:bodyPr/>
          <a:lstStyle/>
          <a:p>
            <a:r>
              <a:rPr lang="en-US" dirty="0"/>
              <a:t>Google's Natural Questions dataset: Sufficiently large and contains enough unique passages.</a:t>
            </a:r>
          </a:p>
          <a:p>
            <a:r>
              <a:rPr lang="en-US" dirty="0"/>
              <a:t>DPR training set </a:t>
            </a:r>
            <a:r>
              <a:rPr lang="en-US" dirty="0">
                <a:sym typeface="Wingdings" panose="05000000000000000000" pitchFamily="2" charset="2"/>
              </a:rPr>
              <a:t> C</a:t>
            </a:r>
            <a:r>
              <a:rPr lang="en-US" dirty="0"/>
              <a:t>onsidering answers containing passages as relevant documents to the query.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SQuAD</a:t>
            </a:r>
            <a:r>
              <a:rPr lang="en-US" dirty="0"/>
              <a:t> dataset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is not as suited to this use case since its question-and-answer pairs are created on only a very small slice of Wikipedia documents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E1E57-02DC-EF7C-0FA3-B80FF1BC49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01" y="4462757"/>
            <a:ext cx="4687720" cy="21256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6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"/>
    </mc:Choice>
    <mc:Fallback xmlns="">
      <p:transition spd="slow" advTm="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0.4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4|0|0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|4.1|7.2|8.5|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6.7|7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5|5.3|1.2|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7|4.3|7.7|8.6|1.4|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.4|1.2|11.1|4.5|5.9|2|2.6|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4|7.9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5.5|3.7|4.7|2.3|3.4|7|6|5.5|4.9|5.5|3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.5|0|0|0|0|0.2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3.8|6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7.3|1.1|4.3|3|6.4|8.9|5.1|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4|1.1|3.5|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0.3|0.1|0.2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0.4|0.3|0.2|0.3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3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44460</TotalTime>
  <Words>2319</Words>
  <Application>Microsoft Office PowerPoint</Application>
  <PresentationFormat>Widescreen</PresentationFormat>
  <Paragraphs>380</Paragraphs>
  <Slides>30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BookAntiqua</vt:lpstr>
      <vt:lpstr>Calibri</vt:lpstr>
      <vt:lpstr>Courier New</vt:lpstr>
      <vt:lpstr>Daytona</vt:lpstr>
      <vt:lpstr>Gill Sans MT</vt:lpstr>
      <vt:lpstr>Wingdings</vt:lpstr>
      <vt:lpstr>Office Theme</vt:lpstr>
      <vt:lpstr>PowerPoint Presentation</vt:lpstr>
      <vt:lpstr>Fine-tuning a Question-Answering system</vt:lpstr>
      <vt:lpstr>In this video</vt:lpstr>
      <vt:lpstr>Advanced QA system</vt:lpstr>
      <vt:lpstr>What’s Fine-tuning?</vt:lpstr>
      <vt:lpstr>Fine-tune the retriever </vt:lpstr>
      <vt:lpstr>Fine-tune the retriever </vt:lpstr>
      <vt:lpstr>Fine-tune the retriever </vt:lpstr>
      <vt:lpstr>Fine-tune the retriever </vt:lpstr>
      <vt:lpstr>1. Download the dataset</vt:lpstr>
      <vt:lpstr>2. Initialize The model</vt:lpstr>
      <vt:lpstr>2. Initialize The model</vt:lpstr>
      <vt:lpstr>3. Initialize DPR model</vt:lpstr>
      <vt:lpstr>4. Start model training </vt:lpstr>
      <vt:lpstr>Fine-tune the reader</vt:lpstr>
      <vt:lpstr>Fine-tune the reader</vt:lpstr>
      <vt:lpstr>Fine-tune the reader</vt:lpstr>
      <vt:lpstr>Fine-tune the reader</vt:lpstr>
      <vt:lpstr>Preprocessing the training data</vt:lpstr>
      <vt:lpstr>Preprocessing the training data (Long documents)</vt:lpstr>
      <vt:lpstr>Preprocessing the training data: Tokenization </vt:lpstr>
      <vt:lpstr>Preprocessing the training data: Tokenization </vt:lpstr>
      <vt:lpstr>Preprocessing the training data: Tokenization </vt:lpstr>
      <vt:lpstr>Preprocessing the training data: Tokenization </vt:lpstr>
      <vt:lpstr>Train Reader</vt:lpstr>
      <vt:lpstr>Train Reader</vt:lpstr>
      <vt:lpstr>Train Reader</vt:lpstr>
      <vt:lpstr>Homework assignment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126</cp:revision>
  <dcterms:created xsi:type="dcterms:W3CDTF">2023-03-23T08:35:56Z</dcterms:created>
  <dcterms:modified xsi:type="dcterms:W3CDTF">2025-04-04T20:31:50Z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